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2"/>
  </p:notesMasterIdLst>
  <p:sldIdLst>
    <p:sldId id="258" r:id="rId2"/>
    <p:sldId id="257" r:id="rId3"/>
    <p:sldId id="261" r:id="rId4"/>
    <p:sldId id="262" r:id="rId5"/>
    <p:sldId id="264" r:id="rId6"/>
    <p:sldId id="265" r:id="rId7"/>
    <p:sldId id="267" r:id="rId8"/>
    <p:sldId id="269" r:id="rId9"/>
    <p:sldId id="270" r:id="rId10"/>
    <p:sldId id="274" r:id="rId11"/>
    <p:sldId id="266" r:id="rId12"/>
    <p:sldId id="272" r:id="rId13"/>
    <p:sldId id="273" r:id="rId14"/>
    <p:sldId id="275" r:id="rId15"/>
    <p:sldId id="277" r:id="rId16"/>
    <p:sldId id="278" r:id="rId17"/>
    <p:sldId id="276" r:id="rId18"/>
    <p:sldId id="279" r:id="rId19"/>
    <p:sldId id="263" r:id="rId20"/>
    <p:sldId id="271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HSE Sans" panose="02000000000000000000" pitchFamily="2" charset="0"/>
      <p:regular r:id="rId29"/>
      <p:bold r:id="rId30"/>
      <p:italic r:id="rId31"/>
    </p:embeddedFont>
    <p:embeddedFont>
      <p:font typeface="Overpass Light" pitchFamily="2" charset="0"/>
      <p:regular r:id="rId32"/>
      <p:italic r:id="rId33"/>
    </p:embeddedFont>
    <p:embeddedFont>
      <p:font typeface="Overpass Medium" pitchFamily="2" charset="0"/>
      <p:regular r:id="rId34"/>
      <p:italic r:id="rId35"/>
    </p:embeddedFont>
    <p:embeddedFont>
      <p:font typeface="Overpass Mono" panose="020B0009030203020204" pitchFamily="49" charset="0"/>
      <p:regular r:id="rId36"/>
      <p:bold r:id="rId37"/>
    </p:embeddedFont>
    <p:embeddedFont>
      <p:font typeface="Overpass SemiBold" pitchFamily="2" charset="0"/>
      <p:regular r:id="rId38"/>
      <p:bold r:id="rId39"/>
      <p:italic r:id="rId40"/>
      <p:boldItalic r:id="rId4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D7C"/>
    <a:srgbClr val="0D2755"/>
    <a:srgbClr val="303030"/>
    <a:srgbClr val="AAAAAA"/>
    <a:srgbClr val="F3F3F3"/>
    <a:srgbClr val="E5E5E5"/>
    <a:srgbClr val="E3FFF5"/>
    <a:srgbClr val="86F6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1866"/>
  </p:normalViewPr>
  <p:slideViewPr>
    <p:cSldViewPr snapToGrid="0" snapToObjects="1">
      <p:cViewPr>
        <p:scale>
          <a:sx n="69" d="100"/>
          <a:sy n="69" d="100"/>
        </p:scale>
        <p:origin x="2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44E8E-A8F3-884C-854B-9E538F38B73D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863CE3-3DA4-1747-A77E-E1D24DAF78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7685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3714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1) </a:t>
            </a:r>
            <a:r>
              <a:rPr lang="ru-RU" dirty="0"/>
              <a:t>Хоть мы и выбрали концепцию </a:t>
            </a:r>
            <a:r>
              <a:rPr lang="ru-RU" dirty="0" err="1"/>
              <a:t>туду</a:t>
            </a:r>
            <a:r>
              <a:rPr lang="ru-RU" dirty="0"/>
              <a:t> в качестве основной, но нельзя забывать о доске </a:t>
            </a:r>
            <a:r>
              <a:rPr lang="ru-RU" dirty="0" err="1"/>
              <a:t>канбан</a:t>
            </a:r>
            <a:r>
              <a:rPr lang="ru-RU" dirty="0"/>
              <a:t>, вокруг которой строится </a:t>
            </a:r>
            <a:r>
              <a:rPr lang="ru-RU" dirty="0" err="1"/>
              <a:t>трелло</a:t>
            </a:r>
            <a:r>
              <a:rPr lang="ru-RU" dirty="0"/>
              <a:t>. Это тоже удобный инструмент, который подходит уже для ведения бизнес-проектов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548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2</a:t>
            </a:r>
            <a:r>
              <a:rPr lang="en-US" dirty="0"/>
              <a:t>) </a:t>
            </a:r>
            <a:r>
              <a:rPr lang="ru-RU" dirty="0"/>
              <a:t>Настройка авторизации, создание многопользовательских списков и делегирования задач. Также тут подтянется синхронизация.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025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3</a:t>
            </a:r>
            <a:r>
              <a:rPr lang="en-US" dirty="0"/>
              <a:t>) </a:t>
            </a:r>
            <a:r>
              <a:rPr lang="ru-RU" dirty="0"/>
              <a:t>Улучшение пользовательского интерфейса. А именно выделение задач цветами, выбор фонов для списков, задание приоритетов задачам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0928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4</a:t>
            </a:r>
            <a:r>
              <a:rPr lang="en-US" dirty="0"/>
              <a:t>) </a:t>
            </a:r>
            <a:r>
              <a:rPr lang="ru-RU" dirty="0"/>
              <a:t>К улучшению пользовательского интерфейса можно отнести создание корзины для удалённых задач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6331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5</a:t>
            </a:r>
            <a:r>
              <a:rPr lang="en-US" dirty="0"/>
              <a:t>)</a:t>
            </a:r>
            <a:r>
              <a:rPr lang="ru-RU" dirty="0"/>
              <a:t> Важной частью </a:t>
            </a:r>
            <a:r>
              <a:rPr lang="ru-RU" dirty="0" err="1"/>
              <a:t>майкрософт</a:t>
            </a:r>
            <a:r>
              <a:rPr lang="ru-RU" dirty="0"/>
              <a:t> </a:t>
            </a:r>
            <a:r>
              <a:rPr lang="ru-RU" dirty="0" err="1"/>
              <a:t>туду</a:t>
            </a:r>
            <a:r>
              <a:rPr lang="ru-RU" dirty="0"/>
              <a:t> являются смарт-списки, которые содержат отмеченные задачи, все задачи и задачи с дедлайнами. Это очень удобно для обзора дел на мета-уровне, поэтому можно рассматривать их как один из способов улучшения интерфейса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261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5</a:t>
            </a:r>
            <a:r>
              <a:rPr lang="en-US" dirty="0"/>
              <a:t>)</a:t>
            </a:r>
            <a:r>
              <a:rPr lang="ru-RU" dirty="0"/>
              <a:t> Важной частью </a:t>
            </a:r>
            <a:r>
              <a:rPr lang="ru-RU" dirty="0" err="1"/>
              <a:t>майкрософт</a:t>
            </a:r>
            <a:r>
              <a:rPr lang="ru-RU" dirty="0"/>
              <a:t> </a:t>
            </a:r>
            <a:r>
              <a:rPr lang="ru-RU" dirty="0" err="1"/>
              <a:t>туду</a:t>
            </a:r>
            <a:r>
              <a:rPr lang="ru-RU" dirty="0"/>
              <a:t> являются смарт-списки, которые содержат отмеченные задачи, все задачи и задачи с дедлайнами. Это очень удобно для обзора дел на мета-уровне, поэтому можно рассматривать их как один из способов улучшения интерфейса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2600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Какие-то вступительные слова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5051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Что умеет: можно создавать списки, задачи. Задачи можно делегировать, делать заметки к ним, прикреплять файлы, устанавливать дедлайны, создавать подзадачи (но не выносить их как отдельные задачи).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0897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Что умеет по нашей теме: можно создавать страницы, задачи. Задачи можно делегировать, делать заметки к ним, прикреплять файлы, устанавливать дедлайны, создавать подзадачи (но не выносить их как отдельные задачи). Вообще </a:t>
            </a:r>
            <a:r>
              <a:rPr lang="ru-RU" dirty="0" err="1"/>
              <a:t>ноушен</a:t>
            </a:r>
            <a:r>
              <a:rPr lang="ru-RU" dirty="0"/>
              <a:t> это </a:t>
            </a:r>
            <a:r>
              <a:rPr lang="ru-RU" dirty="0" err="1"/>
              <a:t>мегасистема</a:t>
            </a:r>
            <a:r>
              <a:rPr lang="ru-RU" dirty="0"/>
              <a:t>, в которой </a:t>
            </a:r>
            <a:r>
              <a:rPr lang="ru-RU" dirty="0" err="1"/>
              <a:t>таск</a:t>
            </a:r>
            <a:r>
              <a:rPr lang="ru-RU" dirty="0"/>
              <a:t>-трекинг – только малая крупица. </a:t>
            </a:r>
            <a:r>
              <a:rPr lang="ru-RU" dirty="0" err="1"/>
              <a:t>Ноушен</a:t>
            </a:r>
            <a:r>
              <a:rPr lang="ru-RU" dirty="0"/>
              <a:t> строится вокруг таблиц, состоящих из страниц, имеющих набор </a:t>
            </a:r>
            <a:r>
              <a:rPr lang="ru-RU" dirty="0" err="1"/>
              <a:t>аттрибутов</a:t>
            </a:r>
            <a:r>
              <a:rPr lang="ru-RU" dirty="0"/>
              <a:t>. Задачи в данном случае – те же самые страницы с определенным набором тегов.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933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Что умеет: можно создавать списки, задачи. Задачи можно делегировать, делать заметки к ним, прикреплять файлы, устанавливать дедлайны. Подзадачи создавать нельзя, можно только делать списки внутри задачи. </a:t>
            </a:r>
            <a:r>
              <a:rPr lang="ru-RU" dirty="0" err="1"/>
              <a:t>Трелло</a:t>
            </a:r>
            <a:r>
              <a:rPr lang="ru-RU" dirty="0"/>
              <a:t> похож на </a:t>
            </a:r>
            <a:r>
              <a:rPr lang="ru-RU" dirty="0" err="1"/>
              <a:t>ноушен</a:t>
            </a:r>
            <a:r>
              <a:rPr lang="ru-RU" dirty="0"/>
              <a:t> в том смысле, что у каждой задачи имеется большое поле для заметок, страница. Это сильно отличающаяся концепция, нежели у </a:t>
            </a:r>
            <a:r>
              <a:rPr lang="ru-RU" dirty="0" err="1"/>
              <a:t>майкрософт</a:t>
            </a:r>
            <a:r>
              <a:rPr lang="ru-RU" dirty="0"/>
              <a:t> </a:t>
            </a:r>
            <a:r>
              <a:rPr lang="ru-RU" dirty="0" err="1"/>
              <a:t>туду</a:t>
            </a:r>
            <a:r>
              <a:rPr lang="ru-RU" dirty="0"/>
              <a:t>, который строится именно вокруг кратких описаний.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Стоит сделать лирическое </a:t>
            </a:r>
            <a:r>
              <a:rPr lang="ru-RU" dirty="0" err="1"/>
              <a:t>отступлание</a:t>
            </a:r>
            <a:r>
              <a:rPr lang="ru-RU" dirty="0"/>
              <a:t>: в связи с описанными различиями, в </a:t>
            </a:r>
            <a:r>
              <a:rPr lang="ru-RU" dirty="0" err="1"/>
              <a:t>трелло</a:t>
            </a:r>
            <a:r>
              <a:rPr lang="ru-RU" dirty="0"/>
              <a:t> и </a:t>
            </a:r>
            <a:r>
              <a:rPr lang="ru-RU" dirty="0" err="1"/>
              <a:t>ноушене</a:t>
            </a:r>
            <a:r>
              <a:rPr lang="ru-RU" dirty="0"/>
              <a:t> можно вести крупные проекты, документировать их по ходу дела. Но это делает их громоздкими. В свою очередь, </a:t>
            </a:r>
            <a:r>
              <a:rPr lang="ru-RU" dirty="0" err="1"/>
              <a:t>туду</a:t>
            </a:r>
            <a:r>
              <a:rPr lang="ru-RU" dirty="0"/>
              <a:t> сконцентрирован вокруг самих задач, которые как можно быстрее надо отметить как выполненные и забыть. Не зря задачи скрываются сразу после выполнения, а не просто меняют тег как в </a:t>
            </a:r>
            <a:r>
              <a:rPr lang="ru-RU" dirty="0" err="1"/>
              <a:t>ноушене</a:t>
            </a:r>
            <a:r>
              <a:rPr lang="ru-RU" dirty="0"/>
              <a:t> или колонку как в </a:t>
            </a:r>
            <a:r>
              <a:rPr lang="ru-RU" dirty="0" err="1"/>
              <a:t>трелло</a:t>
            </a:r>
            <a:r>
              <a:rPr lang="ru-RU" dirty="0"/>
              <a:t>. Мы решили пойти по концепции </a:t>
            </a:r>
            <a:r>
              <a:rPr lang="ru-RU" dirty="0" err="1"/>
              <a:t>туду</a:t>
            </a:r>
            <a:r>
              <a:rPr lang="ru-RU" dirty="0"/>
              <a:t>, потому что она более обывательская, удобная для частного пользователя.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7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Итак, вот наше изделие. Оно так же как и туту умеет создавать списки и задачи. Можно делать заметки к задачам, устанавливать дедлайны, создавать подзадачи (и выносить их как самостоятельные задачи). Функционал несколько ограниченный, но все базовые действия поддерживаются, а значит такой программой можно пользоваться.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032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Основой приложения стал язык </a:t>
            </a:r>
            <a:r>
              <a:rPr lang="en-US" dirty="0"/>
              <a:t>Python. </a:t>
            </a:r>
            <a:r>
              <a:rPr lang="ru-RU" dirty="0"/>
              <a:t>Классическое решение для разработки сайтов самого разного формата на этом языке является фреймворк </a:t>
            </a:r>
            <a:r>
              <a:rPr lang="en-US" dirty="0"/>
              <a:t>Django. </a:t>
            </a:r>
            <a:r>
              <a:rPr lang="ru-RU" dirty="0"/>
              <a:t>Ну и в веб-дизайне никак не обойтись без </a:t>
            </a:r>
            <a:r>
              <a:rPr lang="en-US" dirty="0"/>
              <a:t>HTML </a:t>
            </a:r>
            <a:r>
              <a:rPr lang="ru-RU" dirty="0"/>
              <a:t>и </a:t>
            </a:r>
            <a:r>
              <a:rPr lang="en-US" dirty="0"/>
              <a:t>CSS</a:t>
            </a:r>
            <a:r>
              <a:rPr lang="ru-RU" dirty="0"/>
              <a:t>. Здесь стоит сделать ещё одно отступление. Почему веб приложение? Всё просто: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идея создать кроссплатформенный интерфейс была основополагающей при выборе темы курсовой работы. Сейчас веб-приложения на пике популярности по понятной причине: они не зависят от версии и ядра операционной системы, а значит создавать и поддерживать их намного проще, чем классические программы.</a:t>
            </a:r>
          </a:p>
          <a:p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Важно отметить, что дизайн разрабатывался в инструменте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Figma, 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 документация составлялась в </a:t>
            </a:r>
            <a:r>
              <a:rPr lang="ru-RU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гугл</a:t>
            </a:r>
            <a:r>
              <a:rPr lang="ru-R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-документах. Это подтверждает нашу идею об отсутствии критических ограничений у веб-приложений.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665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Однако, в соответствии с требованием руководителя, мы также сделали небольшое дополнительное приложение-компаньон, написанное на языке </a:t>
            </a:r>
            <a:r>
              <a:rPr lang="en-US" dirty="0"/>
              <a:t>C#. </a:t>
            </a:r>
            <a:r>
              <a:rPr lang="ru-RU" dirty="0"/>
              <a:t>Оно не поддерживает редактирование задач, только просмотр базы данных. Почему? Во-первых, не было такого требования. Во-вторых, сразу появляется огромная проблема с синхронизацией изменений в двух одновременно запущенных приложениях. Так что пока что от расширения функционала виджета мы отказались.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9231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Задачи мы распределили простым образом: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863CE3-3DA4-1747-A77E-E1D24DAF78C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6464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28AF6D-18EA-4AF0-3C49-423392A6C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145B2E1-F52D-DD82-76CD-ED37D1C67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5EB03F-553A-8214-C41C-B8C3241DC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BAD794-7B61-DEBB-F851-3F3AA7C7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2EBD22-503B-CB62-ABF3-FCAAAA1FC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789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AB006-1A1E-8A38-1A20-9ECA7D5D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60C992-76FB-AB62-1ADB-329309570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5EC654-7B30-AD22-24E0-94D80CCA9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887D33-0308-CBF1-0441-6A5FD0C5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85273B-91E2-F443-3FB4-60873023D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3286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10FE68-1011-E8DD-25B9-9D186D9FD4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0F708ED-1300-BB9D-896E-86F412882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0CDD20-57C4-3C9D-33A8-EE2CFD6CE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ABE37A-6C1F-A010-15E2-67432DA41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98A9A8-36D5-6251-D7D1-4A52B160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395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72C3D0-C7E2-D081-0E98-676F7AC5F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F53DD5-CD87-FD89-A720-A4588E738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4109D5-1760-8830-8C81-D56C0262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D1F562-C1C1-719A-216C-4A60B511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7D4241-9FE8-9289-98DF-7F36303C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1475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02F83-99EA-4924-FE9D-F06F6AEEB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4AF661-57C1-E649-7D20-47AE632C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FFEE3C-AB83-34BA-F740-447230DE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B61F74-CAD9-A3C9-AAA5-CC4F0C6CB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D87900-A097-68A7-53AF-42C68488C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881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2B3950-C2EB-F082-D978-CC9551475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0B4898-32A6-3ED7-BF7A-CFC848931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6F92D5F-07FB-F5F6-4330-A833ADB589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D64A1E-A3AA-B250-0257-37402CFB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410CE9E-E629-9CFC-AA18-A428DECE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A860F8-6B1C-3081-6761-E5552D051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97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65ABE2-F190-0821-2FCC-507C1679B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CE09A8-3952-E556-87A6-31567EA2F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6523E8D-921E-23BD-BC24-A2C7ACDE4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8D1003F-47EB-4A1E-1781-7720AE460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F02BA63-63E2-F6C8-6B4D-99666F026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460FD66-17EB-5475-BCBA-E1E389693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C90F942-31B1-AE2B-B40A-4292AE64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FDB05EF-63D8-2911-0962-98C10B7D4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565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0A7277-D301-D660-5BD7-8EF012D2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111F9D2-D236-8F58-9D98-B5E06FFED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A773863-83D3-DCF9-A33A-1F204655B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BABEBE0-A429-543D-3FFE-50E6D7863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502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B6078A1-6CFB-6C4E-BCE4-E3F3060AD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28D0418-3079-EDB9-BDE3-63A2C64CC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96EA026-0AFE-E54A-79A6-BA3F405F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60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3B2A4D-197F-DBFD-7368-52202F3D2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BA6B01-631B-18A8-6671-CF0B39C11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D4C9D6-F47B-3A43-7081-FFB3AEE5F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FE64201-3E1F-BCA2-0854-96BA1C091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2B4E0A1-E805-FF9C-EDE2-332CBFBC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C8AF2DA-92F9-9194-16A6-5BD1C0C45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740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71C713-3F18-C715-D26B-F169CED88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523F56C-DBF0-DDB4-3FF3-DA74B782A8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1CECF8-B031-BCE0-A417-E2A8FF712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517119-0AA5-B508-BDB2-E0CC97B4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AADCCE7-B7DA-6A5D-7B25-3CCBD9E9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4AC47B-9EC5-C424-746C-27090A84E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279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9E0C3-6367-A2AC-7A73-49A881BDA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882546-C91D-4053-27DE-567BE3A6C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9FD7C7-F666-7054-B710-3F96ADCC9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828BB-BCB2-FC49-B7E7-0268C9A3ABF7}" type="datetimeFigureOut">
              <a:rPr lang="ru-RU" smtClean="0"/>
              <a:t>09.06.2022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2D92DD-C655-CCEB-139E-22C5CE61F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FEE3D6-2C02-3E35-B5B9-83A7D1C20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428D8-3A8B-594B-977B-EB2979ACF2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751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A3A62C3E-3629-850D-B8A4-76628536E7CD}"/>
              </a:ext>
            </a:extLst>
          </p:cNvPr>
          <p:cNvSpPr/>
          <p:nvPr/>
        </p:nvSpPr>
        <p:spPr>
          <a:xfrm>
            <a:off x="2557291" y="2716516"/>
            <a:ext cx="7077417" cy="1358111"/>
          </a:xfrm>
          <a:prstGeom prst="roundRect">
            <a:avLst>
              <a:gd name="adj" fmla="val 11858"/>
            </a:avLst>
          </a:prstGeom>
          <a:solidFill>
            <a:schemeClr val="bg1"/>
          </a:solidFill>
          <a:ln>
            <a:noFill/>
          </a:ln>
          <a:effectLst>
            <a:outerShdw blurRad="602853" sx="106386" sy="106386" algn="ctr" rotWithShape="0">
              <a:srgbClr val="000000">
                <a:alpha val="17915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ru-RU" sz="2200" dirty="0">
                <a:solidFill>
                  <a:srgbClr val="303030"/>
                </a:solidFill>
                <a:latin typeface="Overpass Medium" pitchFamily="2" charset="0"/>
              </a:rPr>
              <a:t>Делай </a:t>
            </a:r>
            <a:r>
              <a:rPr lang="ru-RU" sz="2200" dirty="0">
                <a:solidFill>
                  <a:srgbClr val="09BD7C"/>
                </a:solidFill>
                <a:latin typeface="Overpass Medium" pitchFamily="2" charset="0"/>
              </a:rPr>
              <a:t>дела</a:t>
            </a:r>
            <a:r>
              <a:rPr lang="en-US" sz="2200" dirty="0">
                <a:solidFill>
                  <a:srgbClr val="303030"/>
                </a:solidFill>
                <a:latin typeface="Overpass Medium" pitchFamily="2" charset="0"/>
              </a:rPr>
              <a:t>,</a:t>
            </a:r>
            <a:r>
              <a:rPr lang="ru-RU" sz="2200" dirty="0">
                <a:solidFill>
                  <a:srgbClr val="303030"/>
                </a:solidFill>
                <a:latin typeface="Overpass Medium" pitchFamily="2" charset="0"/>
              </a:rPr>
              <a:t> а не планируй</a:t>
            </a:r>
          </a:p>
          <a:p>
            <a:pPr algn="ctr"/>
            <a:r>
              <a:rPr lang="ru-RU" dirty="0">
                <a:solidFill>
                  <a:srgbClr val="AAAAAA"/>
                </a:solidFill>
                <a:latin typeface="Overpass Light" pitchFamily="2" charset="0"/>
              </a:rPr>
              <a:t>Программное обеспечение для отслеживания задач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839B6-1834-0DEE-C290-11C8CC6E2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9739"/>
            <a:ext cx="9144000" cy="1810549"/>
          </a:xfrm>
        </p:spPr>
        <p:txBody>
          <a:bodyPr/>
          <a:lstStyle/>
          <a:p>
            <a:r>
              <a:rPr lang="ru-RU" dirty="0">
                <a:solidFill>
                  <a:srgbClr val="09BD7C"/>
                </a:solidFill>
                <a:latin typeface="Overpass SemiBold" pitchFamily="2" charset="0"/>
              </a:rPr>
              <a:t>Задачник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80B8F44-7EA2-8FBA-2296-2195EADC214F}"/>
              </a:ext>
            </a:extLst>
          </p:cNvPr>
          <p:cNvGrpSpPr/>
          <p:nvPr/>
        </p:nvGrpSpPr>
        <p:grpSpPr>
          <a:xfrm>
            <a:off x="236936" y="241302"/>
            <a:ext cx="3315409" cy="900000"/>
            <a:chOff x="236936" y="241302"/>
            <a:chExt cx="3315409" cy="900000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82BC526-AA1C-707E-DAA6-D7C0E6B70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36936" y="241302"/>
              <a:ext cx="900000" cy="90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A0334-71CF-D71A-5E4D-95195EDC9A55}"/>
                </a:ext>
              </a:extLst>
            </p:cNvPr>
            <p:cNvSpPr txBox="1"/>
            <p:nvPr/>
          </p:nvSpPr>
          <p:spPr>
            <a:xfrm>
              <a:off x="1230838" y="345053"/>
              <a:ext cx="2321507" cy="692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300" dirty="0">
                  <a:solidFill>
                    <a:srgbClr val="0D2755"/>
                  </a:solidFill>
                  <a:latin typeface="HSE Sans" panose="02000000000000000000" pitchFamily="2" charset="0"/>
                </a:rPr>
                <a:t>Московский институт электроники и математики им. А.</a:t>
              </a:r>
              <a:r>
                <a:rPr lang="en-US" sz="1300" dirty="0">
                  <a:solidFill>
                    <a:srgbClr val="0D2755"/>
                  </a:solidFill>
                  <a:latin typeface="HSE Sans" panose="02000000000000000000" pitchFamily="2" charset="0"/>
                </a:rPr>
                <a:t> </a:t>
              </a:r>
              <a:r>
                <a:rPr lang="ru-RU" sz="1300" dirty="0">
                  <a:solidFill>
                    <a:srgbClr val="0D2755"/>
                  </a:solidFill>
                  <a:latin typeface="HSE Sans" panose="02000000000000000000" pitchFamily="2" charset="0"/>
                </a:rPr>
                <a:t>Н. Тихонова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F948F9-C7D7-7FEF-B1D1-1DB87FD975CF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1B7AAD-BD8F-9014-ED80-7F1497CD6E6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16" b="216"/>
          <a:stretch/>
        </p:blipFill>
        <p:spPr>
          <a:xfrm>
            <a:off x="2909521" y="4858915"/>
            <a:ext cx="6372956" cy="1684805"/>
          </a:xfrm>
          <a:prstGeom prst="roundRect">
            <a:avLst>
              <a:gd name="adj" fmla="val 9066"/>
            </a:avLst>
          </a:prstGeom>
          <a:effectLst>
            <a:outerShdw blurRad="596900" dist="50800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3947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ABA065-2673-4968-86B1-FF8A40E3C5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2554728" y="1521240"/>
            <a:ext cx="7082543" cy="3990560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Технологии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10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55FFF1-20AA-1B63-1730-F0B753DEB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112" y="5680963"/>
            <a:ext cx="998238" cy="99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243C455-0027-696D-D4AE-EA695C1FC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106" y="5680963"/>
            <a:ext cx="1998102" cy="99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EACCDDF-D0EA-D3A3-E5D0-C187998B3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575" y="5623389"/>
            <a:ext cx="1109699" cy="110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D82967FC-ADB8-257B-5502-9CDB42DE4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493" y="5623389"/>
            <a:ext cx="1109699" cy="110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0479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Задачник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.Desktop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295415" y="6306186"/>
            <a:ext cx="659649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11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1C1D7B-A6DC-3D91-AAB5-1CF5286CD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789" y="1569028"/>
            <a:ext cx="2848291" cy="4737158"/>
          </a:xfrm>
          <a:prstGeom prst="roundRect">
            <a:avLst>
              <a:gd name="adj" fmla="val 1770"/>
            </a:avLst>
          </a:prstGeom>
          <a:effectLst>
            <a:outerShdw blurRad="596900" dist="203200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79D3173-F54C-A6BA-47ED-D1690AC43D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43398" y="1569028"/>
            <a:ext cx="3466493" cy="2777249"/>
          </a:xfrm>
          <a:prstGeom prst="roundRect">
            <a:avLst>
              <a:gd name="adj" fmla="val 1595"/>
            </a:avLst>
          </a:prstGeom>
          <a:effectLst>
            <a:outerShdw blurRad="596900" dist="203200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022D55E-7A9F-51A0-F3F5-8A8878A2CD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828922" y="3528937"/>
            <a:ext cx="3466493" cy="2777249"/>
          </a:xfrm>
          <a:prstGeom prst="roundRect">
            <a:avLst>
              <a:gd name="adj" fmla="val 1595"/>
            </a:avLst>
          </a:prstGeom>
          <a:effectLst>
            <a:outerShdw blurRad="596900" dist="203200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40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Распределение обязанностей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12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4C7AA24-7DDF-9DA7-440F-81F5D30FFF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04109" y="2186674"/>
            <a:ext cx="8783782" cy="3422646"/>
          </a:xfrm>
          <a:prstGeom prst="roundRect">
            <a:avLst>
              <a:gd name="adj" fmla="val 5572"/>
            </a:avLst>
          </a:prstGeom>
          <a:effectLst>
            <a:outerShdw blurRad="596900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6293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16046">
            <a:off x="11877203" y="-734210"/>
            <a:ext cx="1447780" cy="125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60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990494">
            <a:off x="10068700" y="502558"/>
            <a:ext cx="1447780" cy="125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552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299314">
            <a:off x="9641819" y="2218520"/>
            <a:ext cx="1447780" cy="125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64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327730" flipH="1">
            <a:off x="9748538" y="5180308"/>
            <a:ext cx="1443443" cy="12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85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568875">
            <a:off x="620100" y="2543732"/>
            <a:ext cx="1447780" cy="1256564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304D9D5-C25F-79D2-A05D-DADA6041015C}"/>
              </a:ext>
            </a:extLst>
          </p:cNvPr>
          <p:cNvSpPr txBox="1">
            <a:spLocks/>
          </p:cNvSpPr>
          <p:nvPr/>
        </p:nvSpPr>
        <p:spPr>
          <a:xfrm>
            <a:off x="838200" y="69301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Конец!</a:t>
            </a:r>
          </a:p>
        </p:txBody>
      </p:sp>
    </p:spTree>
    <p:extLst>
      <p:ext uri="{BB962C8B-B14F-4D97-AF65-F5344CB8AC3E}">
        <p14:creationId xmlns:p14="http://schemas.microsoft.com/office/powerpoint/2010/main" val="2809167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7175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Потенциал развития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353801" y="6306186"/>
            <a:ext cx="601264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en-US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7F337E-A227-B39B-B369-8472A82BC3AB}"/>
              </a:ext>
            </a:extLst>
          </p:cNvPr>
          <p:cNvSpPr txBox="1"/>
          <p:nvPr/>
        </p:nvSpPr>
        <p:spPr>
          <a:xfrm>
            <a:off x="2729334" y="29453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rgbClr val="303030"/>
              </a:solidFill>
              <a:latin typeface="Overpass Light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D081AEA-24F4-2E86-FFF3-B825FE0351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375020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7BAF28D-2784-1EA4-DB4B-DBD0A6ED4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880260">
            <a:off x="-1679616" y="399625"/>
            <a:ext cx="1447780" cy="1256564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0FC4858-CCA9-9E44-E5AC-984926D23F97}"/>
              </a:ext>
            </a:extLst>
          </p:cNvPr>
          <p:cNvSpPr txBox="1">
            <a:spLocks/>
          </p:cNvSpPr>
          <p:nvPr/>
        </p:nvSpPr>
        <p:spPr>
          <a:xfrm>
            <a:off x="838200" y="55238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Конец!</a:t>
            </a:r>
          </a:p>
        </p:txBody>
      </p:sp>
    </p:spTree>
    <p:extLst>
      <p:ext uri="{BB962C8B-B14F-4D97-AF65-F5344CB8AC3E}">
        <p14:creationId xmlns:p14="http://schemas.microsoft.com/office/powerpoint/2010/main" val="3707123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Наше приложение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7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7458EDF-0C84-E6B6-6F23-731F80439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108" y="1388962"/>
            <a:ext cx="7127783" cy="5068645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568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807"/>
            <a:ext cx="10515600" cy="13255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Что такое задачник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2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6F70FF7-4F6E-49E4-779C-9706A769C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2" r="2280"/>
          <a:stretch/>
        </p:blipFill>
        <p:spPr>
          <a:xfrm>
            <a:off x="838200" y="2185682"/>
            <a:ext cx="3911053" cy="3365500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F47B52F8-5351-3AE1-C6C0-326DCFF78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033" y="1808180"/>
            <a:ext cx="6156767" cy="4120503"/>
          </a:xfrm>
          <a:prstGeom prst="roundRect">
            <a:avLst>
              <a:gd name="adj" fmla="val 5420"/>
            </a:avLst>
          </a:prstGeom>
          <a:solidFill>
            <a:schemeClr val="bg1"/>
          </a:solidFill>
          <a:effectLst>
            <a:outerShdw blurRad="596900" dir="5400000" sx="106000" sy="106000" algn="ctr" rotWithShape="0">
              <a:srgbClr val="000000">
                <a:alpha val="18000"/>
              </a:srgbClr>
            </a:outerShdw>
          </a:effectLst>
        </p:spPr>
        <p:txBody>
          <a:bodyPr lIns="360000" tIns="108000" rIns="360000" bIns="108000" anchor="ctr" anchorCtr="0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solidFill>
                  <a:srgbClr val="303030"/>
                </a:solidFill>
                <a:latin typeface="Overpass Light" pitchFamily="2" charset="0"/>
              </a:rPr>
              <a:t>«</a:t>
            </a: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Задачник</a:t>
            </a:r>
            <a:r>
              <a:rPr lang="en-US" sz="2000" dirty="0">
                <a:solidFill>
                  <a:srgbClr val="303030"/>
                </a:solidFill>
                <a:latin typeface="Overpass Light" pitchFamily="2" charset="0"/>
              </a:rPr>
              <a:t>»</a:t>
            </a: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 ⎯ это программа, которая поможет освободить голову от лишних мыслей, оставив мозгу заботы о действительно </a:t>
            </a:r>
            <a:r>
              <a:rPr lang="ru-RU" sz="2000" dirty="0">
                <a:solidFill>
                  <a:srgbClr val="09BD7C"/>
                </a:solidFill>
                <a:latin typeface="Overpass Light" pitchFamily="2" charset="0"/>
              </a:rPr>
              <a:t>важных</a:t>
            </a: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 вещах.</a:t>
            </a:r>
          </a:p>
          <a:p>
            <a:pPr marL="0" indent="0" algn="ctr">
              <a:buNone/>
            </a:pP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Записывай мысли, сортируй их по спискам, доводи начатое до конца ⎯ вот парадигма нашего сервиса.</a:t>
            </a:r>
          </a:p>
          <a:p>
            <a:pPr marL="0" indent="0" algn="ctr">
              <a:buNone/>
            </a:pP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Целью проекта было создание прототипа </a:t>
            </a:r>
            <a:r>
              <a:rPr lang="ru-RU" sz="2000" dirty="0">
                <a:solidFill>
                  <a:srgbClr val="09BD7C"/>
                </a:solidFill>
                <a:latin typeface="Overpass Light" pitchFamily="2" charset="0"/>
              </a:rPr>
              <a:t>удобного</a:t>
            </a:r>
            <a:r>
              <a:rPr lang="ru-RU" sz="2000" dirty="0">
                <a:solidFill>
                  <a:srgbClr val="303030"/>
                </a:solidFill>
                <a:latin typeface="Overpass Light" pitchFamily="2" charset="0"/>
              </a:rPr>
              <a:t> сервиса для ведения списка дел, который можно было бы использовать как на работе, так и дома. </a:t>
            </a:r>
          </a:p>
        </p:txBody>
      </p:sp>
    </p:spTree>
    <p:extLst>
      <p:ext uri="{BB962C8B-B14F-4D97-AF65-F5344CB8AC3E}">
        <p14:creationId xmlns:p14="http://schemas.microsoft.com/office/powerpoint/2010/main" val="896890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A3A62C3E-3629-850D-B8A4-76628536E7CD}"/>
              </a:ext>
            </a:extLst>
          </p:cNvPr>
          <p:cNvSpPr/>
          <p:nvPr/>
        </p:nvSpPr>
        <p:spPr>
          <a:xfrm>
            <a:off x="2557291" y="3293459"/>
            <a:ext cx="7077417" cy="135811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02853" sx="106386" sy="106386" algn="ctr" rotWithShape="0">
              <a:srgbClr val="000000">
                <a:alpha val="17915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ru-RU" sz="2200" dirty="0">
                <a:solidFill>
                  <a:srgbClr val="303030"/>
                </a:solidFill>
                <a:latin typeface="Overpass Medium" pitchFamily="2" charset="0"/>
              </a:rPr>
              <a:t>Делай </a:t>
            </a:r>
            <a:r>
              <a:rPr lang="ru-RU" sz="2200" dirty="0">
                <a:solidFill>
                  <a:srgbClr val="09BD7C"/>
                </a:solidFill>
                <a:latin typeface="Overpass Medium" pitchFamily="2" charset="0"/>
              </a:rPr>
              <a:t>дела</a:t>
            </a:r>
            <a:r>
              <a:rPr lang="en-US" sz="2200" dirty="0">
                <a:solidFill>
                  <a:srgbClr val="303030"/>
                </a:solidFill>
                <a:latin typeface="Overpass Medium" pitchFamily="2" charset="0"/>
              </a:rPr>
              <a:t>,</a:t>
            </a:r>
            <a:r>
              <a:rPr lang="ru-RU" sz="2200" dirty="0">
                <a:solidFill>
                  <a:srgbClr val="303030"/>
                </a:solidFill>
                <a:latin typeface="Overpass Medium" pitchFamily="2" charset="0"/>
              </a:rPr>
              <a:t> а не планируй</a:t>
            </a:r>
          </a:p>
          <a:p>
            <a:pPr algn="ctr"/>
            <a:r>
              <a:rPr lang="ru-RU" dirty="0">
                <a:solidFill>
                  <a:srgbClr val="AAAAAA"/>
                </a:solidFill>
                <a:latin typeface="Overpass Medium" pitchFamily="2" charset="0"/>
              </a:rPr>
              <a:t>Программное обеспечение для отслеживания задач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839B6-1834-0DEE-C290-11C8CC6E2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56682"/>
            <a:ext cx="9144000" cy="1810549"/>
          </a:xfrm>
        </p:spPr>
        <p:txBody>
          <a:bodyPr/>
          <a:lstStyle/>
          <a:p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Задачник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ABF2B561-D644-6F8C-7E92-3E462864FF51}"/>
              </a:ext>
            </a:extLst>
          </p:cNvPr>
          <p:cNvSpPr/>
          <p:nvPr/>
        </p:nvSpPr>
        <p:spPr>
          <a:xfrm>
            <a:off x="1932627" y="5933776"/>
            <a:ext cx="8326746" cy="900001"/>
          </a:xfrm>
          <a:prstGeom prst="roundRect">
            <a:avLst/>
          </a:prstGeom>
          <a:noFill/>
          <a:ln>
            <a:noFill/>
          </a:ln>
          <a:effectLst>
            <a:outerShdw blurRad="602853" sx="106386" sy="106386" algn="ctr" rotWithShape="0">
              <a:srgbClr val="000000">
                <a:alpha val="17915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rgbClr val="303030"/>
                </a:solidFill>
                <a:latin typeface="Overpass Light" pitchFamily="2" charset="0"/>
              </a:rPr>
              <a:t>Курсовая работа бакалавров </a:t>
            </a:r>
            <a:r>
              <a:rPr lang="ru-RU" sz="1400" dirty="0">
                <a:solidFill>
                  <a:srgbClr val="09BD7C"/>
                </a:solidFill>
                <a:latin typeface="Overpass Light" pitchFamily="2" charset="0"/>
              </a:rPr>
              <a:t>Чеканова Ивана </a:t>
            </a:r>
            <a:r>
              <a:rPr lang="ru-RU" sz="1400" dirty="0">
                <a:solidFill>
                  <a:srgbClr val="303030"/>
                </a:solidFill>
                <a:latin typeface="Overpass Light" pitchFamily="2" charset="0"/>
              </a:rPr>
              <a:t>и </a:t>
            </a:r>
            <a:r>
              <a:rPr lang="ru-RU" sz="1400" dirty="0">
                <a:solidFill>
                  <a:srgbClr val="09BD7C"/>
                </a:solidFill>
                <a:latin typeface="Overpass Light" pitchFamily="2" charset="0"/>
              </a:rPr>
              <a:t>Абрамова Ильи</a:t>
            </a:r>
            <a:r>
              <a:rPr lang="ru-RU" sz="1400" dirty="0">
                <a:solidFill>
                  <a:srgbClr val="303030"/>
                </a:solidFill>
                <a:latin typeface="Overpass Light" pitchFamily="2" charset="0"/>
              </a:rPr>
              <a:t>, группа БИВ215</a:t>
            </a:r>
          </a:p>
          <a:p>
            <a:pPr algn="ctr"/>
            <a:r>
              <a:rPr lang="ru-RU" sz="1400" dirty="0">
                <a:solidFill>
                  <a:srgbClr val="303030"/>
                </a:solidFill>
                <a:latin typeface="Overpass Light" pitchFamily="2" charset="0"/>
              </a:rPr>
              <a:t>Научный руководитель: старший преподаватель </a:t>
            </a:r>
            <a:r>
              <a:rPr lang="ru-RU" sz="1400" dirty="0">
                <a:solidFill>
                  <a:srgbClr val="09BD7C"/>
                </a:solidFill>
                <a:latin typeface="Overpass Light" pitchFamily="2" charset="0"/>
              </a:rPr>
              <a:t>Американов Александр Александрович</a:t>
            </a:r>
          </a:p>
          <a:p>
            <a:pPr algn="ctr"/>
            <a:r>
              <a:rPr lang="ru-RU" sz="1400" dirty="0">
                <a:solidFill>
                  <a:srgbClr val="303030"/>
                </a:solidFill>
                <a:latin typeface="Overpass Light" pitchFamily="2" charset="0"/>
              </a:rPr>
              <a:t>Москва, 2022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080B8F44-7EA2-8FBA-2296-2195EADC214F}"/>
              </a:ext>
            </a:extLst>
          </p:cNvPr>
          <p:cNvGrpSpPr/>
          <p:nvPr/>
        </p:nvGrpSpPr>
        <p:grpSpPr>
          <a:xfrm>
            <a:off x="236936" y="241302"/>
            <a:ext cx="3512874" cy="900000"/>
            <a:chOff x="236936" y="241302"/>
            <a:chExt cx="3512874" cy="900000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82BC526-AA1C-707E-DAA6-D7C0E6B70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6936" y="241302"/>
              <a:ext cx="900000" cy="90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03A0334-71CF-D71A-5E4D-95195EDC9A55}"/>
                </a:ext>
              </a:extLst>
            </p:cNvPr>
            <p:cNvSpPr txBox="1"/>
            <p:nvPr/>
          </p:nvSpPr>
          <p:spPr>
            <a:xfrm>
              <a:off x="1230838" y="321970"/>
              <a:ext cx="251897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dirty="0">
                  <a:solidFill>
                    <a:srgbClr val="0D2755"/>
                  </a:solidFill>
                  <a:latin typeface="HSE Sans" panose="02000000000000000000" pitchFamily="2" charset="0"/>
                </a:rPr>
                <a:t>Московский институт электроники и математики им. А.</a:t>
              </a:r>
              <a:r>
                <a:rPr lang="en-US" sz="1400" dirty="0">
                  <a:solidFill>
                    <a:srgbClr val="0D2755"/>
                  </a:solidFill>
                  <a:latin typeface="HSE Sans" panose="02000000000000000000" pitchFamily="2" charset="0"/>
                </a:rPr>
                <a:t> </a:t>
              </a:r>
              <a:r>
                <a:rPr lang="ru-RU" sz="1400" dirty="0">
                  <a:solidFill>
                    <a:srgbClr val="0D2755"/>
                  </a:solidFill>
                  <a:latin typeface="HSE Sans" panose="02000000000000000000" pitchFamily="2" charset="0"/>
                </a:rPr>
                <a:t>Н. Тихонова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F948F9-C7D7-7FEF-B1D1-1DB87FD975CF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08224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BA8E7F0-5600-1A57-DA28-EF0E299DB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156" y="1395301"/>
            <a:ext cx="8439687" cy="54626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Microsoft </a:t>
            </a:r>
            <a:r>
              <a:rPr lang="en-US" b="1" dirty="0" err="1">
                <a:solidFill>
                  <a:srgbClr val="AAAAAA"/>
                </a:solidFill>
                <a:latin typeface="Overpass SemiBold" pitchFamily="2" charset="0"/>
              </a:rPr>
              <a:t>ToDo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28041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Notion</a:t>
            </a:r>
            <a:r>
              <a:rPr lang="ru-RU" b="1" dirty="0">
                <a:solidFill>
                  <a:srgbClr val="AAAAAA"/>
                </a:solidFill>
                <a:latin typeface="Overpass SemiBold" pitchFamily="2" charset="0"/>
              </a:rPr>
              <a:t> / Список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4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3E5774-25DC-1E33-47D0-25EC4DD52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764" y="1390259"/>
            <a:ext cx="9036472" cy="537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89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Notion</a:t>
            </a:r>
            <a:r>
              <a:rPr lang="ru-RU" b="1" dirty="0">
                <a:solidFill>
                  <a:srgbClr val="AAAAAA"/>
                </a:solidFill>
                <a:latin typeface="Overpass SemiBold" pitchFamily="2" charset="0"/>
              </a:rPr>
              <a:t> / Таблица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5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3E5774-25DC-1E33-47D0-25EC4DD522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77764" y="1390259"/>
            <a:ext cx="9036472" cy="537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31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Notion</a:t>
            </a:r>
            <a:r>
              <a:rPr lang="ru-RU" b="1" dirty="0">
                <a:solidFill>
                  <a:srgbClr val="AAAAAA"/>
                </a:solidFill>
                <a:latin typeface="Overpass SemiBold" pitchFamily="2" charset="0"/>
              </a:rPr>
              <a:t> / Доска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6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3E5774-25DC-1E33-47D0-25EC4DD522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77765" y="1390259"/>
            <a:ext cx="9036470" cy="537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119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Notion</a:t>
            </a:r>
            <a:r>
              <a:rPr lang="ru-RU" b="1" dirty="0">
                <a:solidFill>
                  <a:srgbClr val="AAAAAA"/>
                </a:solidFill>
                <a:latin typeface="Overpass SemiBold" pitchFamily="2" charset="0"/>
              </a:rPr>
              <a:t> / Страницы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7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ABA065-2673-4968-86B1-FF8A40E3C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2" r="-138"/>
          <a:stretch/>
        </p:blipFill>
        <p:spPr>
          <a:xfrm>
            <a:off x="1925619" y="1388962"/>
            <a:ext cx="8347933" cy="5068645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1569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Аналоги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/</a:t>
            </a:r>
            <a:r>
              <a:rPr lang="en-US" b="1" dirty="0">
                <a:solidFill>
                  <a:srgbClr val="09BD7C"/>
                </a:solidFill>
                <a:latin typeface="Overpass SemiBold" pitchFamily="2" charset="0"/>
              </a:rPr>
              <a:t> </a:t>
            </a:r>
            <a:r>
              <a:rPr lang="en-US" b="1" dirty="0">
                <a:solidFill>
                  <a:srgbClr val="AAAAAA"/>
                </a:solidFill>
                <a:latin typeface="Overpass SemiBold" pitchFamily="2" charset="0"/>
              </a:rPr>
              <a:t>Trello</a:t>
            </a:r>
            <a:endParaRPr lang="ru-RU" b="1" dirty="0">
              <a:solidFill>
                <a:srgbClr val="09BD7C"/>
              </a:solidFill>
              <a:latin typeface="Overpass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8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ABA065-2673-4968-86B1-FF8A40E3C5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" b="95"/>
          <a:stretch/>
        </p:blipFill>
        <p:spPr>
          <a:xfrm>
            <a:off x="1925619" y="1388962"/>
            <a:ext cx="8347933" cy="5068645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2715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ABA065-2673-4968-86B1-FF8A40E3C5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" r="83"/>
          <a:stretch/>
        </p:blipFill>
        <p:spPr>
          <a:xfrm>
            <a:off x="1849780" y="1521239"/>
            <a:ext cx="8492440" cy="4784947"/>
          </a:xfrm>
          <a:prstGeom prst="roundRect">
            <a:avLst>
              <a:gd name="adj" fmla="val 2360"/>
            </a:avLst>
          </a:prstGeom>
          <a:effectLst>
            <a:outerShdw blurRad="596900" dist="208092" dir="5400000" sx="106000" sy="106000" algn="ctr" rotWithShape="0">
              <a:srgbClr val="000000">
                <a:alpha val="18000"/>
              </a:srgbClr>
            </a:out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4B48AD-5838-E58A-5A77-C028A460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>
                <a:solidFill>
                  <a:srgbClr val="09BD7C"/>
                </a:solidFill>
                <a:latin typeface="Overpass SemiBold" pitchFamily="2" charset="0"/>
              </a:rPr>
              <a:t>Наше приложение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FD011E-80D3-1D07-2E6D-857ABE7F0EB5}"/>
              </a:ext>
            </a:extLst>
          </p:cNvPr>
          <p:cNvSpPr txBox="1"/>
          <p:nvPr/>
        </p:nvSpPr>
        <p:spPr>
          <a:xfrm>
            <a:off x="11554231" y="6306186"/>
            <a:ext cx="400833" cy="369332"/>
          </a:xfrm>
          <a:prstGeom prst="rect">
            <a:avLst/>
          </a:prstGeom>
          <a:noFill/>
        </p:spPr>
        <p:txBody>
          <a:bodyPr wrap="square" lIns="90000" rtlCol="0" anchor="ctr" anchorCtr="0">
            <a:spAutoFit/>
          </a:bodyPr>
          <a:lstStyle/>
          <a:p>
            <a:pPr algn="r"/>
            <a:r>
              <a:rPr lang="ru-RU" dirty="0">
                <a:solidFill>
                  <a:srgbClr val="303030"/>
                </a:solidFill>
                <a:latin typeface="Overpass Mono" panose="020B0009030203020204" pitchFamily="49" charset="0"/>
              </a:rPr>
              <a:t>9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A668440-F5F0-F7A6-2D35-7C6BA03E2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112" y="7166863"/>
            <a:ext cx="998238" cy="99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31ACC25F-D78A-EEA3-6F5D-84BF23091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106" y="7166863"/>
            <a:ext cx="1998102" cy="999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E47E4F-1CFE-856A-52A7-984BA166C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575" y="7109289"/>
            <a:ext cx="1109699" cy="110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3878CDE4-167B-DF44-170F-805104677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493" y="7109289"/>
            <a:ext cx="1109699" cy="110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20889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923</Words>
  <Application>Microsoft Macintosh PowerPoint</Application>
  <PresentationFormat>Широкоэкранный</PresentationFormat>
  <Paragraphs>85</Paragraphs>
  <Slides>20</Slides>
  <Notes>15</Notes>
  <HiddenSlides>2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9" baseType="lpstr">
      <vt:lpstr>Overpass Medium</vt:lpstr>
      <vt:lpstr>Overpass Light</vt:lpstr>
      <vt:lpstr>Overpass Mono</vt:lpstr>
      <vt:lpstr>Overpass SemiBold</vt:lpstr>
      <vt:lpstr>HSE Sans</vt:lpstr>
      <vt:lpstr>Calibri</vt:lpstr>
      <vt:lpstr>Arial</vt:lpstr>
      <vt:lpstr>Calibri Light</vt:lpstr>
      <vt:lpstr>Тема Office</vt:lpstr>
      <vt:lpstr>Задачник</vt:lpstr>
      <vt:lpstr>Что такое задачник</vt:lpstr>
      <vt:lpstr>Аналоги / Microsoft ToDo</vt:lpstr>
      <vt:lpstr>Аналоги / Notion / Список</vt:lpstr>
      <vt:lpstr>Аналоги / Notion / Таблица</vt:lpstr>
      <vt:lpstr>Аналоги / Notion / Доска</vt:lpstr>
      <vt:lpstr>Аналоги / Notion / Страницы</vt:lpstr>
      <vt:lpstr>Аналоги / Trello</vt:lpstr>
      <vt:lpstr>Наше приложение</vt:lpstr>
      <vt:lpstr>Технологии</vt:lpstr>
      <vt:lpstr>Задачник.Desktop</vt:lpstr>
      <vt:lpstr>Распределение обязанностей</vt:lpstr>
      <vt:lpstr>Потенциал развития</vt:lpstr>
      <vt:lpstr>Потенциал развития</vt:lpstr>
      <vt:lpstr>Потенциал развития</vt:lpstr>
      <vt:lpstr>Потенциал развития</vt:lpstr>
      <vt:lpstr>Потенциал развития</vt:lpstr>
      <vt:lpstr>Потенциал развития</vt:lpstr>
      <vt:lpstr>Наше приложение</vt:lpstr>
      <vt:lpstr>Задачник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Думай о делах а не о планах</dc:title>
  <dc:creator>Иван Чеканов</dc:creator>
  <cp:lastModifiedBy>Иван Чеканов</cp:lastModifiedBy>
  <cp:revision>17</cp:revision>
  <dcterms:created xsi:type="dcterms:W3CDTF">2022-06-07T20:15:59Z</dcterms:created>
  <dcterms:modified xsi:type="dcterms:W3CDTF">2022-06-09T19:31:26Z</dcterms:modified>
</cp:coreProperties>
</file>

<file path=docProps/thumbnail.jpeg>
</file>